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1" name="Google Shape;4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0" name="Google Shape;4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7" name="Google Shape;4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3" name="Google Shape;4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9" name="Google Shape;4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1" name="Google Shape;4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9" name="Google Shape;4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7" name="Google Shape;4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6" name="Google Shape;4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5" name="Google Shape;5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3" name="Google Shape;51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2" name="Google Shape;5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3" name="Google Shape;53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>
  <p:cSld name="Imagem com Legenda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4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4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43" name="Google Shape;143;p4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4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0" name="Google Shape;150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8" name="Google Shape;158;p4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Legenda">
  <p:cSld name="Título e Legenda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4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8" name="Google Shape;168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6" name="Google Shape;176;p4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7" name="Google Shape;177;p4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ção com Legenda">
  <p:cSld name="Citação com Legenda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5" name="Google Shape;185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3" name="Google Shape;193;p4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4" name="Google Shape;194;p43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95" name="Google Shape;195;p43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3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4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4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ão de Nome">
  <p:cSld name="Cartão de Nom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4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05" name="Google Shape;205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3" name="Google Shape;213;p4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5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8" name="Google Shape;228;p4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4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4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6" name="Google Shape;236;p46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37" name="Google Shape;237;p4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9" name="Google Shape;239;p46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40" name="Google Shape;240;p46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1" name="Google Shape;241;p46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46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43" name="Google Shape;243;p46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44" name="Google Shape;244;p46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46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4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7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texto verticais" type="vertTitleAndTx">
  <p:cSld name="VERTICAL_TITLE_AND_VERTICAL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57" name="Google Shape;257;p4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66" name="Google Shape;266;p4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7" name="Google Shape;267;p48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8" name="Google Shape;38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3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40;p3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Google Shape;43;p3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6" name="Google Shape;46;p33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8" name="Google Shape;48;p33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57" name="Google Shape;57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4" name="Google Shape;64;p34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8" name="Google Shape;78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6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6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7" name="Google Shape;87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8" name="Google Shape;88;p36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3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3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0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rasilianafotografica.bn.br/?p=103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chard_Leach_Maddo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Egss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EOJKUCZfyf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George_Eastm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Kodak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hyperlink" Target="https://www.techtudo.com.br/noticias/2018/03/como-as-cameras-dos-celulares-evoluiram-veja-tecnologias-lancadas-ate-hoje.ghtml" TargetMode="External"/><Relationship Id="rId5" Type="http://schemas.openxmlformats.org/officeDocument/2006/relationships/image" Target="../media/image27.jpg"/><Relationship Id="rId10" Type="http://schemas.openxmlformats.org/officeDocument/2006/relationships/hyperlink" Target="http://www.resumofotografico.com/2012/03/maquina-do-tempo-cronologia.html" TargetMode="External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eigui.blogspot.com/2015/06/luz-camera-e-acao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imagem.wordpress.com/2009/05/18/o-tilt-shift/" TargetMode="Externa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BEWWYBfZEy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JBs4T-sd6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Zlt8VgjKd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../Videos/Trecho%20do%20filme-%20A%20Mo%C3%A7a%20com%20brinco%20de%20p%C3%A9rolas%20-%20c%C3%A2mera%20escura%20e%20fazendo%20as%20tintas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sitorio.utfpr.edu.br/jspui/bitstream/1/1264/8/CT_PPGFCET_M_Silva,%20Milene%20Dutra%20da_2015_6.pdf" TargetMode="External"/><Relationship Id="rId5" Type="http://schemas.openxmlformats.org/officeDocument/2006/relationships/image" Target="../media/image9.gif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wikipedia.org/wiki/Joseph_Nic%C3%A9phore_Ni%C3%A9pce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Joseph_Nic%C3%A9phore_Ni%C3%A9p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rasilianafotografica.bn.br/?p=1034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pt-BR" sz="4000"/>
              <a:t>Breve História da Fotografia</a:t>
            </a:r>
            <a:endParaRPr/>
          </a:p>
        </p:txBody>
      </p:sp>
      <p:sp>
        <p:nvSpPr>
          <p:cNvPr id="278" name="Google Shape;278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  <p:sp>
        <p:nvSpPr>
          <p:cNvPr id="279" name="Google Shape;279;p1"/>
          <p:cNvSpPr txBox="1"/>
          <p:nvPr/>
        </p:nvSpPr>
        <p:spPr>
          <a:xfrm>
            <a:off x="450761" y="1903002"/>
            <a:ext cx="3143229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entury Gothic"/>
              <a:buNone/>
            </a:pPr>
            <a:r>
              <a:rPr lang="pt-BR" sz="2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endParaRPr sz="3600" b="1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1"/>
          <p:cNvSpPr txBox="1"/>
          <p:nvPr/>
        </p:nvSpPr>
        <p:spPr>
          <a:xfrm>
            <a:off x="2952728" y="2784888"/>
            <a:ext cx="604155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rPr lang="pt-BR" sz="7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FOTO GRAFIA</a:t>
            </a:r>
            <a:endParaRPr/>
          </a:p>
        </p:txBody>
      </p:sp>
      <p:sp>
        <p:nvSpPr>
          <p:cNvPr id="281" name="Google Shape;281;p1"/>
          <p:cNvSpPr txBox="1"/>
          <p:nvPr/>
        </p:nvSpPr>
        <p:spPr>
          <a:xfrm>
            <a:off x="3593990" y="3887747"/>
            <a:ext cx="95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Luz</a:t>
            </a:r>
            <a:endParaRPr/>
          </a:p>
        </p:txBody>
      </p:sp>
      <p:sp>
        <p:nvSpPr>
          <p:cNvPr id="282" name="Google Shape;282;p1"/>
          <p:cNvSpPr txBox="1"/>
          <p:nvPr/>
        </p:nvSpPr>
        <p:spPr>
          <a:xfrm>
            <a:off x="6196614" y="3829602"/>
            <a:ext cx="17882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Escrita</a:t>
            </a:r>
            <a:endParaRPr/>
          </a:p>
        </p:txBody>
      </p:sp>
      <p:sp>
        <p:nvSpPr>
          <p:cNvPr id="283" name="Google Shape;283;p1"/>
          <p:cNvSpPr/>
          <p:nvPr/>
        </p:nvSpPr>
        <p:spPr>
          <a:xfrm rot="-5400000">
            <a:off x="4766842" y="1890634"/>
            <a:ext cx="1857388" cy="586661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"/>
          <p:cNvSpPr txBox="1"/>
          <p:nvPr/>
        </p:nvSpPr>
        <p:spPr>
          <a:xfrm>
            <a:off x="2952728" y="5911020"/>
            <a:ext cx="55497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“ESCREVER COM A LUZ”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64" name="Google Shape;364;p10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365" name="Google Shape;365;p10"/>
          <p:cNvSpPr txBox="1">
            <a:spLocks noGrp="1"/>
          </p:cNvSpPr>
          <p:nvPr>
            <p:ph type="subTitle" idx="4294967295"/>
          </p:nvPr>
        </p:nvSpPr>
        <p:spPr>
          <a:xfrm>
            <a:off x="271999" y="1081824"/>
            <a:ext cx="7803055" cy="136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23266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3266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pt-BR" sz="4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 Talbot </a:t>
            </a: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(1800-1877)</a:t>
            </a:r>
            <a:endParaRPr/>
          </a:p>
          <a:p>
            <a:pPr marL="342900" marR="0" lvl="0" indent="-17363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43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51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35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641962" y="6308543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http://brasilianafotografica.bn.br/?p=10341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367" name="Google Shape;367;p10" descr="https://upload.wikimedia.org/wikipedia/commons/thumb/2/21/John_Moffat_-_William_Henry_Fox_Talbot%2C_1864.jpg/200px-John_Moffat_-_William_Henry_Fox_Talbot%2C_186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09" y="2488203"/>
            <a:ext cx="3157306" cy="38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8539" y="2073497"/>
            <a:ext cx="3531924" cy="43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6700" y="2073498"/>
            <a:ext cx="3624344" cy="435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75" name="Google Shape;375;p11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376" name="Google Shape;376;p11"/>
          <p:cNvSpPr txBox="1">
            <a:spLocks noGrp="1"/>
          </p:cNvSpPr>
          <p:nvPr>
            <p:ph type="subTitle" idx="4294967295"/>
          </p:nvPr>
        </p:nvSpPr>
        <p:spPr>
          <a:xfrm>
            <a:off x="271999" y="1081824"/>
            <a:ext cx="7996238" cy="1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23266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3266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pt-BR" sz="4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1871-</a:t>
            </a:r>
            <a:r>
              <a:rPr lang="pt-BR" sz="4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4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Richard Leach Maddox</a:t>
            </a:r>
            <a: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(1816-1902)</a:t>
            </a:r>
            <a:endParaRPr/>
          </a:p>
          <a:p>
            <a:pPr marL="342900" marR="0" lvl="0" indent="-17363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43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51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35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11"/>
          <p:cNvSpPr txBox="1"/>
          <p:nvPr/>
        </p:nvSpPr>
        <p:spPr>
          <a:xfrm>
            <a:off x="884185" y="6332196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https://en.wikipedia.org/wiki/Richard_Leach_Maddox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378" name="Google Shape;378;p11"/>
          <p:cNvSpPr/>
          <p:nvPr/>
        </p:nvSpPr>
        <p:spPr>
          <a:xfrm>
            <a:off x="3850783" y="3301979"/>
            <a:ext cx="795914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Faz experiências com uma emulsão de gelatina e brometo de prata em uma suspensão gelatinosa - Chapas secas.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Não era mais necessário preparar as placas ou revelá-las  imediatamente após o uso.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9" name="Google Shape;379;p11" descr="Foto de retrato em preto e branco retratando Maddox pensativo, com um espesso bigode branco e cabelos cacheados no topo da cabeça.  Seu rosto é comprido e envelhecido.  Seu terno é preto e branco com gravata preta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731" y="2742912"/>
            <a:ext cx="2425685" cy="344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85" name="Google Shape;385;p12"/>
          <p:cNvSpPr txBox="1"/>
          <p:nvPr/>
        </p:nvSpPr>
        <p:spPr>
          <a:xfrm>
            <a:off x="670720" y="928782"/>
            <a:ext cx="1152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Apreciação: </a:t>
            </a:r>
            <a:r>
              <a:rPr lang="pt-BR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Câmera Pinhole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272152" y="6550223"/>
            <a:ext cx="110412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Vídeo: Fotografia com câmera Pinhole. Disponível em: </a:t>
            </a:r>
            <a:r>
              <a:rPr lang="pt-BR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https://bit.ly/2REgssA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87" name="Google Shape;387;p12" descr="CÂMERA fotográfica PINHOLE DE LATA (EXPERIÊNCIA de FÍSICA) - How to make  pinhole camera - YouTub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2439" y="2457155"/>
            <a:ext cx="7276564" cy="409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93" name="Google Shape;393;p13" descr="Resultado de imagem para camera pinho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9943" y="2521633"/>
            <a:ext cx="5585720" cy="402859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3"/>
          <p:cNvSpPr txBox="1"/>
          <p:nvPr/>
        </p:nvSpPr>
        <p:spPr>
          <a:xfrm>
            <a:off x="670720" y="928782"/>
            <a:ext cx="1152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Apreciação: </a:t>
            </a:r>
            <a:r>
              <a:rPr lang="pt-BR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Câmera Pinhole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272152" y="6550223"/>
            <a:ext cx="110412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Vídeo: Fotografia com câmera Pinhole. Disponível em:  </a:t>
            </a:r>
            <a:r>
              <a:rPr lang="pt-BR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https://www.youtube.com/watch?v=EOJKUCZfyfI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402" name="Google Shape;402;p14"/>
          <p:cNvSpPr txBox="1">
            <a:spLocks noGrp="1"/>
          </p:cNvSpPr>
          <p:nvPr>
            <p:ph type="subTitle" idx="4294967295"/>
          </p:nvPr>
        </p:nvSpPr>
        <p:spPr>
          <a:xfrm>
            <a:off x="271999" y="1081824"/>
            <a:ext cx="7996238" cy="1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marR="0" lvl="0" indent="-21132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1132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pt-BR"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Eastmann </a:t>
            </a:r>
            <a: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(1854-1932)</a:t>
            </a:r>
            <a:endParaRPr/>
          </a:p>
          <a:p>
            <a:pPr marL="342900" marR="0" lvl="0" indent="-14086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43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784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35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884185" y="6332196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https://pt.wikipedia.org/wiki/George_Eastman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404" name="Google Shape;404;p14" descr="GeorgeEastman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7" y="2578167"/>
            <a:ext cx="3048000" cy="365520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4"/>
          <p:cNvSpPr/>
          <p:nvPr/>
        </p:nvSpPr>
        <p:spPr>
          <a:xfrm>
            <a:off x="5765443" y="2800327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EUA – 1888;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Kodak – Câmera portátil</a:t>
            </a:r>
            <a:endParaRPr/>
          </a:p>
        </p:txBody>
      </p:sp>
      <p:pic>
        <p:nvPicPr>
          <p:cNvPr id="406" name="Google Shape;406;p14" descr="https://upload.wikimedia.org/wikipedia/commons/thumb/9/90/Logo_of_the_Eastman_Kodak_Company.svg/170px-Logo_of_the_Eastman_Kodak_Comp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5443" y="3446657"/>
            <a:ext cx="3076244" cy="278671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4"/>
          <p:cNvSpPr/>
          <p:nvPr/>
        </p:nvSpPr>
        <p:spPr>
          <a:xfrm>
            <a:off x="5675290" y="6270870"/>
            <a:ext cx="28296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https://pt.wikipedia.org/wiki/Kodak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ctrTitle" idx="4294967295"/>
          </p:nvPr>
        </p:nvSpPr>
        <p:spPr>
          <a:xfrm>
            <a:off x="468313" y="214313"/>
            <a:ext cx="11723687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Evolução das câmeras fotográficas....</a:t>
            </a:r>
            <a:endParaRPr/>
          </a:p>
        </p:txBody>
      </p:sp>
      <p:pic>
        <p:nvPicPr>
          <p:cNvPr id="414" name="Google Shape;414;p15" descr="09092804_blog.uncovering.org_leica-19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820" y="1594525"/>
            <a:ext cx="2245044" cy="143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5" descr="Polaroid-j6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1715" y="1312846"/>
            <a:ext cx="2236226" cy="17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5" descr="D3S_3022-76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141" y="1407162"/>
            <a:ext cx="2179903" cy="152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5" descr="Fuji DS-1P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709" y="4221474"/>
            <a:ext cx="2480721" cy="16942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5"/>
          <p:cNvSpPr txBox="1"/>
          <p:nvPr/>
        </p:nvSpPr>
        <p:spPr>
          <a:xfrm>
            <a:off x="274308" y="3030688"/>
            <a:ext cx="2667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1925</a:t>
            </a:r>
            <a:endParaRPr/>
          </a:p>
        </p:txBody>
      </p:sp>
      <p:sp>
        <p:nvSpPr>
          <p:cNvPr id="419" name="Google Shape;419;p15"/>
          <p:cNvSpPr txBox="1"/>
          <p:nvPr/>
        </p:nvSpPr>
        <p:spPr>
          <a:xfrm>
            <a:off x="3712071" y="3030688"/>
            <a:ext cx="2095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1949</a:t>
            </a:r>
            <a:endParaRPr/>
          </a:p>
        </p:txBody>
      </p:sp>
      <p:sp>
        <p:nvSpPr>
          <p:cNvPr id="420" name="Google Shape;420;p15"/>
          <p:cNvSpPr txBox="1"/>
          <p:nvPr/>
        </p:nvSpPr>
        <p:spPr>
          <a:xfrm>
            <a:off x="6669111" y="3034896"/>
            <a:ext cx="2286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1984</a:t>
            </a:r>
            <a:endParaRPr/>
          </a:p>
        </p:txBody>
      </p:sp>
      <p:sp>
        <p:nvSpPr>
          <p:cNvPr id="421" name="Google Shape;421;p15"/>
          <p:cNvSpPr txBox="1"/>
          <p:nvPr/>
        </p:nvSpPr>
        <p:spPr>
          <a:xfrm>
            <a:off x="285709" y="5902778"/>
            <a:ext cx="2381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1988</a:t>
            </a:r>
            <a:endParaRPr/>
          </a:p>
        </p:txBody>
      </p:sp>
      <p:pic>
        <p:nvPicPr>
          <p:cNvPr id="422" name="Google Shape;422;p15" descr="DYCAM-MODEL-1-Logitech-FotoMan-206x30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63639" y="3983655"/>
            <a:ext cx="1459871" cy="193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" descr="casio_qv10ReverseBest3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2130" y="4499498"/>
            <a:ext cx="2450927" cy="13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/>
        </p:nvSpPr>
        <p:spPr>
          <a:xfrm>
            <a:off x="3641715" y="5866968"/>
            <a:ext cx="15240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1990</a:t>
            </a:r>
            <a:endParaRPr/>
          </a:p>
        </p:txBody>
      </p:sp>
      <p:sp>
        <p:nvSpPr>
          <p:cNvPr id="425" name="Google Shape;425;p15"/>
          <p:cNvSpPr txBox="1"/>
          <p:nvPr/>
        </p:nvSpPr>
        <p:spPr>
          <a:xfrm>
            <a:off x="5811855" y="5942499"/>
            <a:ext cx="2000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1995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>
            <a:off x="8763315" y="5942499"/>
            <a:ext cx="12121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2000 </a:t>
            </a:r>
            <a:endParaRPr/>
          </a:p>
        </p:txBody>
      </p:sp>
      <p:pic>
        <p:nvPicPr>
          <p:cNvPr id="427" name="Google Shape;427;p15" descr="O Sharp J-Phone tinha câmera de 0.11 megapixels — Foto: Reprodução/Wikimedi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3315" y="3302449"/>
            <a:ext cx="2969339" cy="2613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/>
          <p:nvPr/>
        </p:nvSpPr>
        <p:spPr>
          <a:xfrm>
            <a:off x="133211" y="6416606"/>
            <a:ext cx="107772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http://www.resumofotografico.com/2012/03/maquina-do-tempo-cronologia.html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https://www.techtudo.com.br/noticias/2018/03/como-as-cameras-dos-celulares-evoluiram-veja-tecnologias-lancadas-ate-hoje.ghtml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 txBox="1">
            <a:spLocks noGrp="1"/>
          </p:cNvSpPr>
          <p:nvPr>
            <p:ph type="title"/>
          </p:nvPr>
        </p:nvSpPr>
        <p:spPr>
          <a:xfrm>
            <a:off x="833080" y="1797922"/>
            <a:ext cx="1093821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b="1">
                <a:solidFill>
                  <a:schemeClr val="lt1"/>
                </a:solidFill>
              </a:rPr>
              <a:t>OBJETIVAS</a:t>
            </a:r>
            <a:r>
              <a:rPr lang="pt-BR" sz="1800" b="1">
                <a:solidFill>
                  <a:schemeClr val="dk1"/>
                </a:solidFill>
              </a:rPr>
              <a:t> </a:t>
            </a:r>
            <a:r>
              <a:rPr lang="pt-BR" sz="1800" b="1">
                <a:solidFill>
                  <a:schemeClr val="lt1"/>
                </a:solidFill>
              </a:rPr>
              <a:t> </a:t>
            </a:r>
            <a:r>
              <a:rPr lang="pt-BR" sz="1800">
                <a:solidFill>
                  <a:schemeClr val="lt1"/>
                </a:solidFill>
              </a:rPr>
              <a:t>(conjunto de lentes)</a:t>
            </a:r>
            <a:br>
              <a:rPr lang="pt-BR" sz="1800">
                <a:solidFill>
                  <a:schemeClr val="lt1"/>
                </a:solidFill>
              </a:rPr>
            </a:br>
            <a:br>
              <a:rPr lang="pt-BR" sz="1800">
                <a:solidFill>
                  <a:schemeClr val="lt1"/>
                </a:solidFill>
              </a:rPr>
            </a:br>
            <a:br>
              <a:rPr lang="pt-BR" sz="1800">
                <a:solidFill>
                  <a:schemeClr val="lt1"/>
                </a:solidFill>
              </a:rPr>
            </a:br>
            <a:br>
              <a:rPr lang="pt-BR" sz="1800">
                <a:solidFill>
                  <a:schemeClr val="lt1"/>
                </a:solidFill>
              </a:rPr>
            </a:br>
            <a:br>
              <a:rPr lang="pt-BR" sz="1800">
                <a:solidFill>
                  <a:schemeClr val="dk1"/>
                </a:solidFill>
              </a:rPr>
            </a:br>
            <a:r>
              <a:rPr lang="pt-BR" sz="1800">
                <a:solidFill>
                  <a:schemeClr val="dk1"/>
                </a:solidFill>
              </a:rPr>
              <a:t>Toda objetiva está associada a uma distância focal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>
                <a:solidFill>
                  <a:schemeClr val="dk1"/>
                </a:solidFill>
              </a:rPr>
              <a:t>(distância do centro da objetiva ao fotograma)</a:t>
            </a:r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35" name="Google Shape;435;p16" descr="Resultado de imagem para camera corpo png"/>
          <p:cNvPicPr preferRelativeResize="0"/>
          <p:nvPr/>
        </p:nvPicPr>
        <p:blipFill rotWithShape="1">
          <a:blip r:embed="rId3">
            <a:alphaModFix/>
          </a:blip>
          <a:srcRect l="10836" t="7985" r="15018" b="9702"/>
          <a:stretch/>
        </p:blipFill>
        <p:spPr>
          <a:xfrm>
            <a:off x="1115439" y="4159571"/>
            <a:ext cx="2696708" cy="18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 descr="Resultado de imagem para ovjetivas png"/>
          <p:cNvPicPr preferRelativeResize="0"/>
          <p:nvPr/>
        </p:nvPicPr>
        <p:blipFill rotWithShape="1">
          <a:blip r:embed="rId4">
            <a:alphaModFix/>
          </a:blip>
          <a:srcRect l="7836" r="6353"/>
          <a:stretch/>
        </p:blipFill>
        <p:spPr>
          <a:xfrm>
            <a:off x="6851561" y="3806498"/>
            <a:ext cx="4185634" cy="2295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6"/>
          <p:cNvSpPr/>
          <p:nvPr/>
        </p:nvSpPr>
        <p:spPr>
          <a:xfrm>
            <a:off x="4589718" y="4700523"/>
            <a:ext cx="1248139" cy="8640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7"/>
          <p:cNvPicPr preferRelativeResize="0"/>
          <p:nvPr/>
        </p:nvPicPr>
        <p:blipFill rotWithShape="1">
          <a:blip r:embed="rId3">
            <a:alphaModFix/>
          </a:blip>
          <a:srcRect l="22138" t="32084" r="19765" b="13750"/>
          <a:stretch/>
        </p:blipFill>
        <p:spPr>
          <a:xfrm>
            <a:off x="527381" y="2311380"/>
            <a:ext cx="1007872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 txBox="1"/>
          <p:nvPr/>
        </p:nvSpPr>
        <p:spPr>
          <a:xfrm>
            <a:off x="574709" y="1382773"/>
            <a:ext cx="116172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pt-BR" sz="4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Ângulos de visão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8"/>
          <p:cNvPicPr preferRelativeResize="0"/>
          <p:nvPr/>
        </p:nvPicPr>
        <p:blipFill rotWithShape="1">
          <a:blip r:embed="rId3">
            <a:alphaModFix/>
          </a:blip>
          <a:srcRect l="25874" t="11249" r="22891" b="7944"/>
          <a:stretch/>
        </p:blipFill>
        <p:spPr>
          <a:xfrm>
            <a:off x="98895" y="93689"/>
            <a:ext cx="8517071" cy="676431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19"/>
          <p:cNvPicPr preferRelativeResize="0"/>
          <p:nvPr/>
        </p:nvPicPr>
        <p:blipFill rotWithShape="1">
          <a:blip r:embed="rId3">
            <a:alphaModFix/>
          </a:blip>
          <a:srcRect l="26253" t="12500" r="22963" b="8064"/>
          <a:stretch/>
        </p:blipFill>
        <p:spPr>
          <a:xfrm>
            <a:off x="167424" y="197943"/>
            <a:ext cx="8603089" cy="6660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290" name="Google Shape;290;p2"/>
          <p:cNvSpPr txBox="1">
            <a:spLocks noGrp="1"/>
          </p:cNvSpPr>
          <p:nvPr>
            <p:ph type="ctrTitle" idx="4294967295"/>
          </p:nvPr>
        </p:nvSpPr>
        <p:spPr>
          <a:xfrm>
            <a:off x="431372" y="261592"/>
            <a:ext cx="6527800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Câmara Escura</a:t>
            </a:r>
            <a:endParaRPr/>
          </a:p>
        </p:txBody>
      </p:sp>
      <p:pic>
        <p:nvPicPr>
          <p:cNvPr id="291" name="Google Shape;291;p2" descr="O que é Câmara Escura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222" y="1180674"/>
            <a:ext cx="7030837" cy="49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"/>
          <p:cNvSpPr txBox="1"/>
          <p:nvPr/>
        </p:nvSpPr>
        <p:spPr>
          <a:xfrm>
            <a:off x="1894222" y="6161650"/>
            <a:ext cx="70308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http://leigui.blogspot.com/2015/06/luz-camera-e-acao.html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0"/>
          <p:cNvPicPr preferRelativeResize="0"/>
          <p:nvPr/>
        </p:nvPicPr>
        <p:blipFill rotWithShape="1">
          <a:blip r:embed="rId3">
            <a:alphaModFix/>
          </a:blip>
          <a:srcRect l="26564" t="12708" r="23108" b="7920"/>
          <a:stretch/>
        </p:blipFill>
        <p:spPr>
          <a:xfrm>
            <a:off x="272177" y="237130"/>
            <a:ext cx="8485457" cy="657624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1"/>
          <p:cNvPicPr preferRelativeResize="0"/>
          <p:nvPr/>
        </p:nvPicPr>
        <p:blipFill rotWithShape="1">
          <a:blip r:embed="rId3">
            <a:alphaModFix/>
          </a:blip>
          <a:srcRect l="26323" t="12291" r="22864" b="7885"/>
          <a:stretch/>
        </p:blipFill>
        <p:spPr>
          <a:xfrm>
            <a:off x="143389" y="225299"/>
            <a:ext cx="8627124" cy="658807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/>
        </p:nvSpPr>
        <p:spPr>
          <a:xfrm>
            <a:off x="143339" y="659247"/>
            <a:ext cx="1176062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pt-BR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Objetiva  Fixa (prime)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pt-B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Superior as objetivas zoom em termos de qualidade óptica.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pt-B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Oferecem aberturas maiores que as zoom.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4" name="Google Shape;474;p22" descr="C:\Users\jhuni_000\Desktop\Juninho - Arquivos\Pictures\gatos\_MG_326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9685" y="2241866"/>
            <a:ext cx="7013414" cy="413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2" descr="Resultado de imagem para lente 50mm canon"/>
          <p:cNvPicPr preferRelativeResize="0"/>
          <p:nvPr/>
        </p:nvPicPr>
        <p:blipFill rotWithShape="1">
          <a:blip r:embed="rId4">
            <a:alphaModFix/>
          </a:blip>
          <a:srcRect l="23692" r="21106"/>
          <a:stretch/>
        </p:blipFill>
        <p:spPr>
          <a:xfrm>
            <a:off x="520361" y="2529277"/>
            <a:ext cx="2301712" cy="2345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482" name="Google Shape;482;p23"/>
          <p:cNvSpPr txBox="1">
            <a:spLocks noGrp="1"/>
          </p:cNvSpPr>
          <p:nvPr>
            <p:ph type="ctrTitle" idx="4294967295"/>
          </p:nvPr>
        </p:nvSpPr>
        <p:spPr>
          <a:xfrm>
            <a:off x="239713" y="692150"/>
            <a:ext cx="11952287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entury Gothic"/>
              <a:buNone/>
            </a:pPr>
            <a:r>
              <a:rPr lang="pt-BR" sz="36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 Angular </a:t>
            </a:r>
            <a:br>
              <a:rPr lang="pt-BR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Distância focal entre 10mm e 28mm</a:t>
            </a:r>
            <a:r>
              <a:rPr lang="pt-BR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br>
              <a:rPr lang="pt-BR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6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3" name="Google Shape;48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4265" y="1527337"/>
            <a:ext cx="7006108" cy="486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3" descr="Resultado de imagem para lente grande angular canon"/>
          <p:cNvPicPr preferRelativeResize="0"/>
          <p:nvPr/>
        </p:nvPicPr>
        <p:blipFill rotWithShape="1">
          <a:blip r:embed="rId4">
            <a:alphaModFix/>
          </a:blip>
          <a:srcRect t="22756" r="54640"/>
          <a:stretch/>
        </p:blipFill>
        <p:spPr>
          <a:xfrm>
            <a:off x="605816" y="1527337"/>
            <a:ext cx="2304000" cy="2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/>
        </p:nvSpPr>
        <p:spPr>
          <a:xfrm>
            <a:off x="297532" y="713757"/>
            <a:ext cx="1152128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pt-BR" sz="32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Objetiva Tilt-Shift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pt-B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corrigir  as linhas “convergentes”.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0" name="Google Shape;490;p24" descr="Resultado de imagem para Objetiva Tilt-Shif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998" y="2204865"/>
            <a:ext cx="8901807" cy="411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4" descr="Resultado de imagem para Objetiva Tilt-Shif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532" y="2204865"/>
            <a:ext cx="2304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2951998" y="6321952"/>
            <a:ext cx="88668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https://aimagem.wordpress.com/2009/05/18/o-tilt-shift/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99" name="Google Shape;499;p25"/>
          <p:cNvSpPr txBox="1">
            <a:spLocks noGrp="1"/>
          </p:cNvSpPr>
          <p:nvPr>
            <p:ph type="ctrTitle" idx="4294967295"/>
          </p:nvPr>
        </p:nvSpPr>
        <p:spPr>
          <a:xfrm>
            <a:off x="151595" y="913856"/>
            <a:ext cx="11525250" cy="64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pt-BR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Olho de Peixe</a:t>
            </a:r>
            <a:br>
              <a:rPr lang="pt-BR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Pode atingir ângulo de cobertura de até 180°.</a:t>
            </a:r>
            <a:b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Algumas são circulares e resultam em bordas pretas arredondadas (vinheta).</a:t>
            </a:r>
            <a:br>
              <a:rPr lang="pt-BR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br>
              <a:rPr lang="pt-BR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0" name="Google Shape;500;p25" descr="ellex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251" y="3437930"/>
            <a:ext cx="5616749" cy="315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043" y="1556792"/>
            <a:ext cx="5088195" cy="518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5" descr="Resultado de imagem para objetiva olho de peix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374795" y="1379244"/>
            <a:ext cx="1728000" cy="192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08" name="Google Shape;508;p26"/>
          <p:cNvSpPr txBox="1">
            <a:spLocks noGrp="1"/>
          </p:cNvSpPr>
          <p:nvPr>
            <p:ph type="ctrTitle" idx="4294967295"/>
          </p:nvPr>
        </p:nvSpPr>
        <p:spPr>
          <a:xfrm>
            <a:off x="283335" y="456328"/>
            <a:ext cx="11571288" cy="79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entury Gothic"/>
              <a:buNone/>
            </a:pPr>
            <a:r>
              <a:rPr lang="pt-BR" sz="4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Teleobjetiva</a:t>
            </a:r>
            <a:br>
              <a:rPr lang="pt-BR"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Distância focal de 70mm ou mais</a:t>
            </a:r>
            <a:r>
              <a:rPr lang="pt-BR" sz="27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31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9" name="Google Shape;5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3151" y="1571559"/>
            <a:ext cx="7952676" cy="489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6" descr="Resultado de imagem para teleobjetiva"/>
          <p:cNvPicPr preferRelativeResize="0"/>
          <p:nvPr/>
        </p:nvPicPr>
        <p:blipFill rotWithShape="1">
          <a:blip r:embed="rId4">
            <a:alphaModFix/>
          </a:blip>
          <a:srcRect t="26514" b="26772"/>
          <a:stretch/>
        </p:blipFill>
        <p:spPr>
          <a:xfrm rot="5400000">
            <a:off x="157943" y="1999187"/>
            <a:ext cx="2160000" cy="130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ctrTitle" idx="4294967295"/>
          </p:nvPr>
        </p:nvSpPr>
        <p:spPr>
          <a:xfrm>
            <a:off x="476519" y="268635"/>
            <a:ext cx="103632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Macro</a:t>
            </a:r>
            <a:endParaRPr sz="36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7" name="Google Shape;517;p27"/>
          <p:cNvPicPr preferRelativeResize="0"/>
          <p:nvPr/>
        </p:nvPicPr>
        <p:blipFill rotWithShape="1">
          <a:blip r:embed="rId3">
            <a:alphaModFix/>
          </a:blip>
          <a:srcRect l="26106" t="27368" r="28025" b="26918"/>
          <a:stretch/>
        </p:blipFill>
        <p:spPr>
          <a:xfrm>
            <a:off x="2825779" y="1525770"/>
            <a:ext cx="7541714" cy="47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7" descr="Resultado de imagem para objetiva macro"/>
          <p:cNvPicPr preferRelativeResize="0"/>
          <p:nvPr/>
        </p:nvPicPr>
        <p:blipFill rotWithShape="1">
          <a:blip r:embed="rId4">
            <a:alphaModFix/>
          </a:blip>
          <a:srcRect l="18393" t="13966" r="19393" b="10122"/>
          <a:stretch/>
        </p:blipFill>
        <p:spPr>
          <a:xfrm>
            <a:off x="152116" y="1268760"/>
            <a:ext cx="2304000" cy="210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7" descr="Resultado de imagem para filtro close up"/>
          <p:cNvPicPr preferRelativeResize="0"/>
          <p:nvPr/>
        </p:nvPicPr>
        <p:blipFill rotWithShape="1">
          <a:blip r:embed="rId5">
            <a:alphaModFix/>
          </a:blip>
          <a:srcRect t="21162" b="21141"/>
          <a:stretch/>
        </p:blipFill>
        <p:spPr>
          <a:xfrm>
            <a:off x="176116" y="3509548"/>
            <a:ext cx="2256000" cy="97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525" name="Google Shape;525;p28" descr="Kit De Lentes Para Celular E Smartphone 3 Em 1 Olho De Peix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Google Shape;526;p28" descr="Kit De Lentes Para Celular E Smartphone 3 Em 1 Olho De Peixe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28" descr="Kit De Lentes Para Celular E Smartphone 3 Em 1 Olho De Peixe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8" name="Google Shape;528;p28"/>
          <p:cNvPicPr preferRelativeResize="0"/>
          <p:nvPr/>
        </p:nvPicPr>
        <p:blipFill rotWithShape="1">
          <a:blip r:embed="rId3">
            <a:alphaModFix/>
          </a:blip>
          <a:srcRect l="20885" t="21479" r="45220" b="17957"/>
          <a:stretch/>
        </p:blipFill>
        <p:spPr>
          <a:xfrm>
            <a:off x="307975" y="618184"/>
            <a:ext cx="5851153" cy="58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8"/>
          <p:cNvSpPr/>
          <p:nvPr/>
        </p:nvSpPr>
        <p:spPr>
          <a:xfrm>
            <a:off x="2511187" y="6100548"/>
            <a:ext cx="3534771" cy="395785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0" name="Google Shape;530;p28" descr="Lente Super Zoom Para Celular Luneta Telescopica 8x Univers no Shopti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159962" y="2095500"/>
            <a:ext cx="4263213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36" name="Google Shape;536;p29" descr="Juarez Silva Fotógrafo de Naturez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8" y="528036"/>
            <a:ext cx="4116947" cy="588135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9"/>
          <p:cNvSpPr/>
          <p:nvPr/>
        </p:nvSpPr>
        <p:spPr>
          <a:xfrm>
            <a:off x="676816" y="2861936"/>
            <a:ext cx="517019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 sz="3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Juarez Silva</a:t>
            </a:r>
            <a:r>
              <a:rPr lang="pt-BR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pt-B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Fotógrafo de Natureza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</a:pPr>
            <a:r>
              <a:rPr lang="pt-B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 em:</a:t>
            </a:r>
            <a:r>
              <a:rPr lang="pt-B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https://www.youtube.com/watch?v=BEWWYBfZEys</a:t>
            </a:r>
            <a:r>
              <a:rPr lang="pt-B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298" name="Google Shape;298;p3"/>
          <p:cNvSpPr txBox="1"/>
          <p:nvPr/>
        </p:nvSpPr>
        <p:spPr>
          <a:xfrm>
            <a:off x="670720" y="928782"/>
            <a:ext cx="1152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Apreciação: </a:t>
            </a:r>
            <a:r>
              <a:rPr lang="pt-BR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Câmera Escura </a:t>
            </a:r>
            <a:endParaRPr/>
          </a:p>
        </p:txBody>
      </p:sp>
      <p:sp>
        <p:nvSpPr>
          <p:cNvPr id="299" name="Google Shape;299;p3"/>
          <p:cNvSpPr/>
          <p:nvPr/>
        </p:nvSpPr>
        <p:spPr>
          <a:xfrm>
            <a:off x="670720" y="6334780"/>
            <a:ext cx="110412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Vídeo: Como fazer CINEMA NA CAIXA | câmara escura - EXPERIÊNCIA de FÍSICA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Disponível em: </a:t>
            </a:r>
            <a:r>
              <a:rPr lang="pt-BR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https://www.youtube.com/watch?v=9JBs4T-sd6E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00" name="Google Shape;300;p3" descr="Como fazer CINEMA NA CAIXA | câmara escura - EXPERIÊNCIA de FÍSICA - YouTub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7520" y="2537138"/>
            <a:ext cx="6705276" cy="377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66" y="188640"/>
            <a:ext cx="3244700" cy="158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414" y="2060848"/>
            <a:ext cx="3225269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49" y="3933057"/>
            <a:ext cx="4325291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"/>
          <p:cNvSpPr txBox="1"/>
          <p:nvPr/>
        </p:nvSpPr>
        <p:spPr>
          <a:xfrm>
            <a:off x="4699880" y="1255401"/>
            <a:ext cx="7213077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Quanto maior o orifício mais clara a imagem mas pouca nitidez.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Quanto menor o orifício mais nítida a imagem mas muito escura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1550 pelo físico Girolano Cardano, sugeriu o uso da lente biconvexa junto ao orifício, permitindo desse modo aumentá-lo, para se obter uma imagem clara sem perder sua nitidez.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imagem produzida através de uma lente é bastante nítida devido à refração. Os raios de luz divergentes refletidos por um ponto do sujeito são refratados pela lente e passam a convergir a um único ponto.</a:t>
            </a:r>
            <a:endParaRPr/>
          </a:p>
        </p:txBody>
      </p:sp>
      <p:sp>
        <p:nvSpPr>
          <p:cNvPr id="309" name="Google Shape;309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15" name="Google Shape;315;p5"/>
          <p:cNvSpPr txBox="1"/>
          <p:nvPr/>
        </p:nvSpPr>
        <p:spPr>
          <a:xfrm>
            <a:off x="670720" y="928782"/>
            <a:ext cx="1152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Apreciação: </a:t>
            </a:r>
            <a:r>
              <a:rPr lang="pt-BR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Câmera Escura com lente </a:t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670720" y="6334780"/>
            <a:ext cx="110412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Vídeo: Câmara escura com lente (EXPERIÊNCIA de FÍSICA)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 em: </a:t>
            </a:r>
            <a:r>
              <a:rPr lang="pt-BR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https://www.youtube.com/watch?v=yZlt8VgjKdc</a:t>
            </a:r>
            <a:r>
              <a:rPr lang="pt-B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317" name="Google Shape;317;p5" descr="Câmara escura com lente (EXPERIÊNCIA de FÍSICA) - YouTub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9667" y="2546236"/>
            <a:ext cx="6463331" cy="36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" descr="download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72" y="1360616"/>
            <a:ext cx="6838171" cy="504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9955" y="2777364"/>
            <a:ext cx="3948804" cy="220668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325" name="Google Shape;325;p6"/>
          <p:cNvSpPr/>
          <p:nvPr/>
        </p:nvSpPr>
        <p:spPr>
          <a:xfrm>
            <a:off x="85351" y="6611779"/>
            <a:ext cx="117712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https://repositorio.utfpr.edu.br/jspui/bitstream/1/1264/8/CT_PPGFCET_M_Silva%2C%20Milene%20Dutra%20da_2015_6.pdf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326" name="Google Shape;326;p6"/>
          <p:cNvSpPr txBox="1"/>
          <p:nvPr/>
        </p:nvSpPr>
        <p:spPr>
          <a:xfrm>
            <a:off x="431372" y="261592"/>
            <a:ext cx="6527800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pt-BR" sz="36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Câmara Escura</a:t>
            </a:r>
            <a:endParaRPr sz="3600" b="0" i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332" name="Google Shape;332;p7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333" name="Google Shape;333;p7"/>
          <p:cNvSpPr txBox="1">
            <a:spLocks noGrp="1"/>
          </p:cNvSpPr>
          <p:nvPr>
            <p:ph type="subTitle" idx="4294967295"/>
          </p:nvPr>
        </p:nvSpPr>
        <p:spPr>
          <a:xfrm>
            <a:off x="272000" y="1081825"/>
            <a:ext cx="7223504" cy="9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342900" marR="0" lvl="0" indent="-28600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8600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pt-BR" sz="6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Joseph Niécephore Niépce </a:t>
            </a:r>
            <a:r>
              <a:rPr lang="pt-BR" sz="3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(1765-1833)</a:t>
            </a:r>
            <a:endParaRPr/>
          </a:p>
        </p:txBody>
      </p:sp>
      <p:pic>
        <p:nvPicPr>
          <p:cNvPr id="334" name="Google Shape;334;p7" descr="downloa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7615" y="2554749"/>
            <a:ext cx="5257791" cy="375379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 txBox="1"/>
          <p:nvPr/>
        </p:nvSpPr>
        <p:spPr>
          <a:xfrm>
            <a:off x="5064652" y="5939211"/>
            <a:ext cx="1142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1826</a:t>
            </a:r>
            <a:endParaRPr/>
          </a:p>
        </p:txBody>
      </p:sp>
      <p:pic>
        <p:nvPicPr>
          <p:cNvPr id="336" name="Google Shape;336;p7" descr="Joseph Nicéphore Niépc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358" y="2016810"/>
            <a:ext cx="3605056" cy="4291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 txBox="1"/>
          <p:nvPr/>
        </p:nvSpPr>
        <p:spPr>
          <a:xfrm>
            <a:off x="641962" y="6308543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https://pt.wikipedia.org/wiki/Joseph_Nic%C3%A9phore_Ni%C3%A9pce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344" name="Google Shape;344;p8"/>
          <p:cNvSpPr txBox="1">
            <a:spLocks noGrp="1"/>
          </p:cNvSpPr>
          <p:nvPr>
            <p:ph type="subTitle" idx="4294967295"/>
          </p:nvPr>
        </p:nvSpPr>
        <p:spPr>
          <a:xfrm>
            <a:off x="271999" y="1081825"/>
            <a:ext cx="7378051" cy="105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342900" marR="0" lvl="0" indent="-29667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9667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pt-BR" sz="8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Louis Jacques Mandé Daguerre </a:t>
            </a:r>
            <a:r>
              <a:rPr lang="pt-BR" sz="43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(1787-1851)</a:t>
            </a:r>
            <a:endParaRPr/>
          </a:p>
          <a:p>
            <a:pPr marL="342900" marR="0" lvl="0" indent="-2851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3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41962" y="6308543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https://pt.wikipedia.org/wiki/Joseph_Nic%C3%A9phore_Ni%C3%A9pce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46" name="Google Shape;346;p8" descr="https://upload.wikimedia.org/wikipedia/commons/thumb/5/57/Susse_Fr%C3%A9re_Daguerreotype_camera_1839.jpg/220px-Susse_Fr%C3%A9re_Daguerreotype_camera_183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329" y="2820699"/>
            <a:ext cx="3353567" cy="266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 descr="https://upload.wikimedia.org/wikipedia/commons/thumb/2/2e/Louis_Daguerre_2.jpg/250px-Louis_Daguerre_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68" y="2143997"/>
            <a:ext cx="3141416" cy="40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" descr="1837-first-dagueer_2059331i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1079" y="2820699"/>
            <a:ext cx="3832619" cy="266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54" name="Google Shape;354;p9"/>
          <p:cNvSpPr txBox="1">
            <a:spLocks noGrp="1"/>
          </p:cNvSpPr>
          <p:nvPr>
            <p:ph type="ctrTitle" idx="4294967295"/>
          </p:nvPr>
        </p:nvSpPr>
        <p:spPr>
          <a:xfrm>
            <a:off x="310897" y="433253"/>
            <a:ext cx="91440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Inventores da Fotografia</a:t>
            </a:r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subTitle" idx="4294967295"/>
          </p:nvPr>
        </p:nvSpPr>
        <p:spPr>
          <a:xfrm>
            <a:off x="271999" y="1081824"/>
            <a:ext cx="7803055" cy="136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23266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3266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2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pt-BR" sz="4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Hércules Florence </a:t>
            </a:r>
            <a:r>
              <a:rPr lang="pt-BR" sz="2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(1804-1879)</a:t>
            </a:r>
            <a:endParaRPr/>
          </a:p>
          <a:p>
            <a:pPr marL="342900" marR="0" lvl="0" indent="-17363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43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51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35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9"/>
          <p:cNvSpPr txBox="1"/>
          <p:nvPr/>
        </p:nvSpPr>
        <p:spPr>
          <a:xfrm>
            <a:off x="641962" y="6308543"/>
            <a:ext cx="611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Fonte: </a:t>
            </a:r>
            <a:r>
              <a:rPr lang="pt-BR" sz="10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http://brasilianafotografica.bn.br/?p=10341</a:t>
            </a:r>
            <a:r>
              <a:rPr lang="pt-BR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pic>
        <p:nvPicPr>
          <p:cNvPr id="357" name="Google Shape;357;p9" descr="Retrato de Hércules Flor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493" y="2421183"/>
            <a:ext cx="2301786" cy="362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9" descr="Thumbnai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7317" y="1738648"/>
            <a:ext cx="4286344" cy="481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Íon - Sala da Diretoria</vt:lpstr>
      <vt:lpstr>Breve História da Fotografia</vt:lpstr>
      <vt:lpstr>Câmara Escura</vt:lpstr>
      <vt:lpstr>Apresentação do PowerPoint</vt:lpstr>
      <vt:lpstr>Apresentação do PowerPoint</vt:lpstr>
      <vt:lpstr>Apresentação do PowerPoint</vt:lpstr>
      <vt:lpstr>Apresentação do PowerPoint</vt:lpstr>
      <vt:lpstr>Inventores da Fotografia</vt:lpstr>
      <vt:lpstr>Inventores da Fotografia</vt:lpstr>
      <vt:lpstr>Inventores da Fotografia</vt:lpstr>
      <vt:lpstr>Inventores da Fotografia</vt:lpstr>
      <vt:lpstr>Inventores da Fotografia</vt:lpstr>
      <vt:lpstr>Apresentação do PowerPoint</vt:lpstr>
      <vt:lpstr>Apresentação do PowerPoint</vt:lpstr>
      <vt:lpstr>Inventores da Fotografia</vt:lpstr>
      <vt:lpstr>Evolução das câmeras fotográficas....</vt:lpstr>
      <vt:lpstr>OBJETIVAS  (conjunto de lentes)     Toda objetiva está associada a uma distância focal  (distância do centro da objetiva ao fotograma)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Grande Angular  Distância focal entre 10mm e 28mm. </vt:lpstr>
      <vt:lpstr>Apresentação do PowerPoint</vt:lpstr>
      <vt:lpstr>Olho de Peixe - Pode atingir ângulo de cobertura de até 180°. - Algumas são circulares e resultam em bordas pretas arredondadas (vinheta).   </vt:lpstr>
      <vt:lpstr>Teleobjetiva Distância focal de 70mm ou mais.</vt:lpstr>
      <vt:lpstr>Macro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Breve História da Fotografia</dc:title>
  <cp:lastModifiedBy>sarah braz</cp:lastModifiedBy>
  <cp:revision>1</cp:revision>
  <dcterms:modified xsi:type="dcterms:W3CDTF">2023-05-12T10:58:38Z</dcterms:modified>
</cp:coreProperties>
</file>